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1"/>
  </p:notesMasterIdLst>
  <p:sldIdLst>
    <p:sldId id="256" r:id="rId2"/>
    <p:sldId id="257" r:id="rId3"/>
    <p:sldId id="305" r:id="rId4"/>
    <p:sldId id="302" r:id="rId5"/>
    <p:sldId id="310" r:id="rId6"/>
    <p:sldId id="311" r:id="rId7"/>
    <p:sldId id="312" r:id="rId8"/>
    <p:sldId id="314" r:id="rId9"/>
    <p:sldId id="313" r:id="rId10"/>
    <p:sldId id="308" r:id="rId11"/>
    <p:sldId id="309" r:id="rId12"/>
    <p:sldId id="323" r:id="rId13"/>
    <p:sldId id="329" r:id="rId14"/>
    <p:sldId id="324" r:id="rId15"/>
    <p:sldId id="303" r:id="rId16"/>
    <p:sldId id="306" r:id="rId17"/>
    <p:sldId id="325" r:id="rId18"/>
    <p:sldId id="326" r:id="rId19"/>
    <p:sldId id="316" r:id="rId20"/>
    <p:sldId id="317" r:id="rId21"/>
    <p:sldId id="318" r:id="rId22"/>
    <p:sldId id="327" r:id="rId23"/>
    <p:sldId id="328" r:id="rId24"/>
    <p:sldId id="304" r:id="rId25"/>
    <p:sldId id="307" r:id="rId26"/>
    <p:sldId id="319" r:id="rId27"/>
    <p:sldId id="320" r:id="rId28"/>
    <p:sldId id="321" r:id="rId29"/>
    <p:sldId id="301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A3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8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86C9B-53E9-0D49-B264-0591A74E5A5B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511F-0173-ED45-A3FD-87204F4DA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5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ATM – synchronous</a:t>
            </a:r>
            <a:r>
              <a:rPr lang="en-US" baseline="0" dirty="0" smtClean="0"/>
              <a:t> transfer mode – a way of packaging data in small discreet parts; has been overtaken by IP (internet protocol)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C511F-0173-ED45-A3FD-87204F4DA8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9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EE7F9238-7CF9-4D66-ACB5-63D2F54409FD}" type="datetime1">
              <a:rPr lang="en-US" smtClean="0"/>
              <a:pPr/>
              <a:t>3/6/17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D6526DEF-9BC9-40BE-B74F-E28A2F641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32C5C7CC-86D9-4405-80AA-2B8CC74987B9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A1C509EE-52D4-4293-8CBE-D2ECEC4338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0B021-A799-48BE-96D3-FF451B940EFA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CAC69-7C05-45BA-A60A-98199809DE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13EE-A352-4F4A-BA90-47BB89FFF3AA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B41EB-10AF-4D5E-AB29-2879B30480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338178-5B69-4086-BB41-C2AF64DA5EA3}" type="datetime1">
              <a:rPr lang="es-ES"/>
              <a:pPr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96D236-FF77-4FDE-A45A-45BE6A1FE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EFEF94-67C2-47AD-AACB-17FA0FAD4321}" type="datetime1">
              <a:rPr lang="en-US"/>
              <a:pPr/>
              <a:t>3/6/17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CD1552-6BEC-4D56-8C57-39F67842E9BB}" type="slidenum">
              <a:rPr lang="en-US"/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27412-33C6-4D49-B4AF-8230E5F4B090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1F66-1B59-46C5-A783-725A78239B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1520-B8A9-4280-BCDB-BA9CBD38EE80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832CF-A7E7-4021-AD10-1A7EE31B2D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4A120-D773-4B75-937B-34C76EC52154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BF04-DBBB-4886-8465-D78B3C04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4377C-4CF4-4D69-B725-3DDD23CFCE13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075C-EC16-4BF9-AA64-CF964D7430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BF3CE-CB40-4B28-B6A4-8F02D774CE4B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22B21-AAEC-4121-918F-14BF7D0E59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5EC3B-DF98-4958-B164-2640104216C9}" type="datetimeFigureOut">
              <a:rPr lang="es-ES" smtClean="0"/>
              <a:pPr>
                <a:defRPr/>
              </a:pPr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920D-32BF-4616-A00E-9152BF4B6D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5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3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7595" y="6248400"/>
            <a:ext cx="6455950" cy="415490"/>
          </a:xfrm>
          <a:prstGeom prst="rect">
            <a:avLst/>
          </a:prstGeom>
          <a:noFill/>
        </p:spPr>
        <p:txBody>
          <a:bodyPr wrap="none" lIns="91432" tIns="45716" rIns="91432" bIns="45716">
            <a:spAutoFit/>
          </a:bodyPr>
          <a:lstStyle/>
          <a:p>
            <a:r>
              <a:rPr lang="en-US" sz="1100" dirty="0">
                <a:latin typeface="Times New Roman"/>
                <a:cs typeface="Times New Roman"/>
              </a:rPr>
              <a:t>PowerPoint Presentation for Dennis, Wixom, &amp; </a:t>
            </a:r>
            <a:r>
              <a:rPr lang="en-US" sz="1100" dirty="0" err="1">
                <a:latin typeface="Times New Roman"/>
                <a:cs typeface="Times New Roman"/>
              </a:rPr>
              <a:t>Tegarden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cs typeface="Times New Roman"/>
              </a:rPr>
              <a:t>Edition</a:t>
            </a:r>
          </a:p>
          <a:p>
            <a:r>
              <a:rPr lang="en-US" sz="1000" dirty="0"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cs typeface="Times New Roman"/>
              </a:rPr>
              <a:t>2015 </a:t>
            </a:r>
            <a:r>
              <a:rPr lang="en-US" sz="1000" dirty="0">
                <a:latin typeface="Times New Roman"/>
                <a:cs typeface="Times New Roman"/>
              </a:rPr>
              <a:t>John Wiley &amp; Sons, Inc.  All rights reserved.</a:t>
            </a:r>
          </a:p>
        </p:txBody>
      </p:sp>
      <p:pic>
        <p:nvPicPr>
          <p:cNvPr id="9" name="Picture 6" descr="wiley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0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75" indent="-348375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737" indent="-336362" algn="l" rtl="0" eaLnBrk="1" fontAlgn="base" hangingPunct="1">
        <a:spcBef>
          <a:spcPts val="0"/>
        </a:spcBef>
        <a:spcAft>
          <a:spcPts val="600"/>
        </a:spcAft>
        <a:buClr>
          <a:srgbClr val="215D7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7041" indent="-282304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18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860" indent="-294317" algn="l" rtl="0" eaLnBrk="1" fontAlgn="base" hangingPunct="1">
        <a:spcBef>
          <a:spcPts val="0"/>
        </a:spcBef>
        <a:spcAft>
          <a:spcPts val="600"/>
        </a:spcAft>
        <a:buClr>
          <a:srgbClr val="215D77"/>
        </a:buClr>
        <a:buSzPct val="110000"/>
        <a:buFont typeface="Wingdings 2" pitchFamily="18" charset="2"/>
        <a:buChar char=""/>
        <a:defRPr sz="16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5164" indent="-282304" algn="l" rtl="0" eaLnBrk="1" fontAlgn="base" hangingPunct="1">
        <a:spcBef>
          <a:spcPts val="0"/>
        </a:spcBef>
        <a:spcAft>
          <a:spcPts val="600"/>
        </a:spcAft>
        <a:buClr>
          <a:srgbClr val="6FB7D7"/>
        </a:buClr>
        <a:buSzPct val="110000"/>
        <a:buFont typeface="Wingdings 2" pitchFamily="18" charset="2"/>
        <a:buChar char=""/>
        <a:defRPr sz="1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295400" y="1981200"/>
            <a:ext cx="6498158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TIM 58</a:t>
            </a:r>
            <a:br>
              <a:rPr lang="en-US" i="1" dirty="0" smtClean="0"/>
            </a:br>
            <a:r>
              <a:rPr lang="en-US" dirty="0" smtClean="0"/>
              <a:t>Chapter </a:t>
            </a:r>
            <a:r>
              <a:rPr lang="en-US" dirty="0" smtClean="0"/>
              <a:t>11:</a:t>
            </a:r>
            <a:br>
              <a:rPr lang="en-US" dirty="0" smtClean="0"/>
            </a:br>
            <a:r>
              <a:rPr lang="en-US" dirty="0" smtClean="0"/>
              <a:t>Physical Architecture Layer Design</a:t>
            </a:r>
            <a:endParaRPr lang="en-US" dirty="0" smtClean="0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Selecting a Physical Architecture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infrastructure (initial acquisition and future growth)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development 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Ease of development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capabilities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and security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Scalability (changes in capacity; upgrades)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226187"/>
              </p:ext>
            </p:extLst>
          </p:nvPr>
        </p:nvGraphicFramePr>
        <p:xfrm>
          <a:off x="549275" y="1600200"/>
          <a:ext cx="8042276" cy="42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/>
                <a:gridCol w="2010569"/>
                <a:gridCol w="2010569"/>
                <a:gridCol w="2010569"/>
              </a:tblGrid>
              <a:tr h="39621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Server-Based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Client-Based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Client-Server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</a:tr>
              <a:tr h="7009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Cost of infrastructure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Very high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</a:tr>
              <a:tr h="7009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Cost of development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</a:tr>
              <a:tr h="7009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Ease of development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Low-Medium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</a:tr>
              <a:tr h="7009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Interface capabilities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Low</a:t>
                      </a:r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</a:tr>
              <a:tr h="70098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Control and Security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</a:tr>
              <a:tr h="39621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Scalability</a:t>
                      </a:r>
                      <a:endParaRPr lang="en-US" sz="2000" dirty="0"/>
                    </a:p>
                  </a:txBody>
                  <a:tcPr marL="89359" marR="89359" marT="45717" marB="45717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Low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Medium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High</a:t>
                      </a:r>
                      <a:endParaRPr lang="en-US" sz="2000" dirty="0"/>
                    </a:p>
                  </a:txBody>
                  <a:tcPr marL="89359" marR="89359" marT="45717" marB="45717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Cloud Computing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 IT as a commodity or utility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 is in the “cloud”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lient is on the desktop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“cloud”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data center, internal or external; or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service provided by a vendor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umbrella technology that includes: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Service-oriented architectures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Grid computing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5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UBIQUITOUS COMPUTING AND THE INTERNET OF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computing devices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Smartphones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tablets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have many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apps</a:t>
            </a:r>
          </a:p>
          <a:p>
            <a:pPr marL="348375" lvl="1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all types of computing and communication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pecialized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nchanted objects and specialized devices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52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Anything that reduces the environmental impact of IT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E-waste (disposal of toxic materials in old computers)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consumption of data centers and desktops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paperless office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Cloud computing may help to reduce energy consumption and improve the viability of the paperless office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1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Design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possible, few designs are from scratch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designs utilize systems already in place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or improve the existing infrastructure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is difficult, but knowledge of elements is essential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 diagram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model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 Diagram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relationships between hardware components of an information system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a deployment diagram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any piece of hardware (e.g. client computers, servers, networks or network devices)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Artifacts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piece of the information system which will be installed on a node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paths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communication link between the nodes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-304800"/>
            <a:ext cx="8043333" cy="1110555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 Diagram Syntax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649" y="838200"/>
            <a:ext cx="6503751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289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86755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Node Syntax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5008222" cy="198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41733"/>
            <a:ext cx="5008222" cy="199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98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10555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Deployment Diagrams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1"/>
            <a:ext cx="612047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different physical architecture components.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server-based, client-based, and client–server physical architectures.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familiar with cloud computing and Green IT.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create a network model using a deployment diagram.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familiar with how to create a hardware and software specification.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operational, performance, security, cultural, and political requirements affect the design of the physical architecture layer.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Model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network diagram that depicts the major components and their geographic locations in the organization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Purposes of the network model: 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convey the complexity of the system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show how the system’s software components will fit together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serve as an aid for specifying hardware and software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Network Model</a:t>
            </a:r>
          </a:p>
        </p:txBody>
      </p:sp>
      <p:sp>
        <p:nvSpPr>
          <p:cNvPr id="5" name="Rectangle 4"/>
          <p:cNvSpPr/>
          <p:nvPr/>
        </p:nvSpPr>
        <p:spPr>
          <a:xfrm>
            <a:off x="4267200" y="4538663"/>
            <a:ext cx="609600" cy="2286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8115301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805755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 With Added Detail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614" y="914400"/>
            <a:ext cx="4971786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46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262955"/>
          </a:xfrm>
        </p:spPr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&amp; Software Specifications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447801"/>
            <a:ext cx="8043333" cy="472439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&amp; software needed for the new application is recorded in a specifications document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requirements: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purpose software (e.g., DBMS)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training needed, maintenance, warranties and licensing agreements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requirements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low level network diagram as a starting point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type &amp; quantity of servers, peripherals, storage &amp; backup devices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minimum requirements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an alternative matrix to evaluate vendor proposals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1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1162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Nonfunctional Requirements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environment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integration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Portability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Maintainability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&amp; reliability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value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control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Encryption &amp; authentication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&amp; political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vs. local control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differences (keyboard requirements)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implications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 &amp; government regulations</a:t>
            </a:r>
          </a:p>
          <a:p>
            <a:pPr lvl="1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 presence requires scrutiny of local laws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Requirements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66863"/>
            <a:ext cx="7352069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381000"/>
            <a:ext cx="657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The remaining slides weren’t shown in Tuesday 3-7 class.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Requirements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178903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Requirements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96" y="2047874"/>
            <a:ext cx="7456104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&amp; Political Requirements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33" y="1828800"/>
            <a:ext cx="7865367" cy="275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the Physical Architecture Layer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Cloud Computing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IT</a:t>
            </a:r>
          </a:p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Ubiquitous computing and the internet of things</a:t>
            </a:r>
          </a:p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&amp;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Specifications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Nonfunctional Requirements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modern systems span two or more networked computers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physical architecture layer design specifies: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the system will be distributed across the computers 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hardware and software will be used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systems design is constrained by existing systems and networks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architecture design is demanding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key factors is essential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Nonfunctional requirements play a key role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the Physical Architecture Layer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 is to decide which applications run on what hardware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software and hardware options, then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from the available alternatives, based on: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acquisition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development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Ease of development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 capabilities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&amp; security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Scalability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Architectural Components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components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storage 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access logic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logic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logic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components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 (computers, handhelds, cell phones, etc.)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Servers (mainframes, minis, micros, rack mounted)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Networks to connect all computers (Dial-up, always-on, medium or high speed, leased lines)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Server-Based Architectures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server performs all four application functions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client (usually a terminal with display and keyboard) captures keystrokes and sends them to the server for processing</a:t>
            </a:r>
          </a:p>
        </p:txBody>
      </p:sp>
      <p:pic>
        <p:nvPicPr>
          <p:cNvPr id="16388" name="Picture 5" descr="ServerBa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24350"/>
            <a:ext cx="367665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38900" y="4476750"/>
            <a:ext cx="192232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Storage</a:t>
            </a:r>
          </a:p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Access Logic</a:t>
            </a:r>
          </a:p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Logic</a:t>
            </a:r>
          </a:p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Logic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Client-Based Architectures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Clients are personal computers on a network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 is a file server on the same network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to develop, but quickly overloaded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data is downloaded to the client for processing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 traffic may become excessive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 may not have enough computing power</a:t>
            </a:r>
          </a:p>
        </p:txBody>
      </p:sp>
      <p:pic>
        <p:nvPicPr>
          <p:cNvPr id="17412" name="Picture 3" descr="ClientBa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4343400"/>
            <a:ext cx="36766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38900" y="4476750"/>
            <a:ext cx="138371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Storage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476750"/>
            <a:ext cx="19223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Access Logic</a:t>
            </a:r>
          </a:p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Logic</a:t>
            </a:r>
          </a:p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Logic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Client-Server Architectures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48822" y="1447800"/>
            <a:ext cx="8043333" cy="3124496"/>
          </a:xfrm>
        </p:spPr>
        <p:txBody>
          <a:bodyPr/>
          <a:lstStyle/>
          <a:p>
            <a:pPr eaLnBrk="1" hangingPunct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processing between client and server</a:t>
            </a:r>
          </a:p>
          <a:p>
            <a:pPr eaLnBrk="1" hangingPunct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 architecture in modern systems</a:t>
            </a:r>
          </a:p>
          <a:p>
            <a:pPr eaLnBrk="1" hangingPunct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client processing varies</a:t>
            </a:r>
          </a:p>
          <a:p>
            <a:pPr lvl="1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 clients do only presentation logic</a:t>
            </a:r>
          </a:p>
          <a:p>
            <a:pPr lvl="1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Thick clients do presentation and application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Highly scalable at incremental cost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 complex since applications must be written for both client and server</a:t>
            </a:r>
          </a:p>
        </p:txBody>
      </p:sp>
      <p:pic>
        <p:nvPicPr>
          <p:cNvPr id="18436" name="Picture 3" descr="ClientServ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5238750"/>
            <a:ext cx="35433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4876800"/>
            <a:ext cx="330090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en-US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 (Thick client)</a:t>
            </a:r>
          </a:p>
          <a:p>
            <a:pPr>
              <a:defRPr/>
            </a:pPr>
            <a:r>
              <a:rPr lang="en-US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38900" y="4771935"/>
            <a:ext cx="192873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Storage</a:t>
            </a:r>
          </a:p>
          <a:p>
            <a:pPr>
              <a:defRPr/>
            </a:pPr>
            <a:r>
              <a:rPr lang="en-US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Access </a:t>
            </a:r>
            <a:r>
              <a:rPr lang="en-US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</a:t>
            </a:r>
          </a:p>
          <a:p>
            <a:pPr>
              <a:defRPr/>
            </a:pPr>
            <a:r>
              <a:rPr lang="en-US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Logic </a:t>
            </a:r>
          </a:p>
          <a:p>
            <a:pPr>
              <a:defRPr/>
            </a:pPr>
            <a:r>
              <a:rPr lang="en-US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(Thin client)</a:t>
            </a:r>
            <a:endParaRPr lang="en-US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Client-Server Tiers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Client-server architecture tiers are defined based on how the logic is partitioned:</a:t>
            </a:r>
          </a:p>
          <a:p>
            <a:pPr lvl="1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2-tier: one server responsible for data storage and access; client responsible for application &amp; presentation logic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3-tier: data storage and access logic on one server, application logic on another; client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logic</a:t>
            </a:r>
          </a:p>
          <a:p>
            <a:pPr lvl="1" eaLnBrk="1" hangingPunct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n-tier: application logic split among two servers, data logic on another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 e-commerce applications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Better load balancing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scalable than 2 or 3 tier systems</a:t>
            </a:r>
          </a:p>
          <a:p>
            <a:pPr lvl="2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Places higher demands on the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5324</TotalTime>
  <Words>1102</Words>
  <Application>Microsoft Macintosh PowerPoint</Application>
  <PresentationFormat>On-screen Show (4:3)</PresentationFormat>
  <Paragraphs>209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Theme1</vt:lpstr>
      <vt:lpstr>TIM 58 Chapter 11: Physical Architecture Layer Design</vt:lpstr>
      <vt:lpstr>Objectives</vt:lpstr>
      <vt:lpstr>Introduction</vt:lpstr>
      <vt:lpstr>Elements of the Physical Architecture Layer</vt:lpstr>
      <vt:lpstr>Architectural Components</vt:lpstr>
      <vt:lpstr>Server-Based Architectures</vt:lpstr>
      <vt:lpstr>Client-Based Architectures</vt:lpstr>
      <vt:lpstr>Client-Server Architectures</vt:lpstr>
      <vt:lpstr>Client-Server Tiers</vt:lpstr>
      <vt:lpstr>Selecting a Physical Architecture</vt:lpstr>
      <vt:lpstr>Architecture Characteristics</vt:lpstr>
      <vt:lpstr>Cloud Computing</vt:lpstr>
      <vt:lpstr>UBIQUITOUS COMPUTING AND THE INTERNET OF THINGS</vt:lpstr>
      <vt:lpstr>Green IT</vt:lpstr>
      <vt:lpstr>Infrastructure Design</vt:lpstr>
      <vt:lpstr>Deployment Diagram</vt:lpstr>
      <vt:lpstr>Deployment Diagram Syntax</vt:lpstr>
      <vt:lpstr>Extended Node Syntax</vt:lpstr>
      <vt:lpstr>Sample Deployment Diagrams</vt:lpstr>
      <vt:lpstr>Network Model</vt:lpstr>
      <vt:lpstr>Sample Network Model</vt:lpstr>
      <vt:lpstr>Diagram With Added Detail</vt:lpstr>
      <vt:lpstr>Hardware &amp; Software Specifications</vt:lpstr>
      <vt:lpstr>Nonfunctional Requirements</vt:lpstr>
      <vt:lpstr>Operational Requirements</vt:lpstr>
      <vt:lpstr>Performance Requirements</vt:lpstr>
      <vt:lpstr>Security Requirements</vt:lpstr>
      <vt:lpstr>Cultural &amp; Political Requirements</vt:lpstr>
      <vt:lpstr>Summary</vt:lpstr>
    </vt:vector>
  </TitlesOfParts>
  <Company>USMA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Project Selection &amp; Management</dc:title>
  <dc:creator>Fernando Maymí</dc:creator>
  <cp:lastModifiedBy>Brent Haddad</cp:lastModifiedBy>
  <cp:revision>89</cp:revision>
  <dcterms:created xsi:type="dcterms:W3CDTF">2015-01-22T13:39:04Z</dcterms:created>
  <dcterms:modified xsi:type="dcterms:W3CDTF">2017-03-08T01:34:17Z</dcterms:modified>
</cp:coreProperties>
</file>